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Lst>
  <p:sldSz cy="5143500" cx="9144000"/>
  <p:notesSz cx="6858000" cy="9144000"/>
  <p:embeddedFontLst>
    <p:embeddedFont>
      <p:font typeface="Dosis"/>
      <p:regular r:id="rId13"/>
      <p:bold r:id="rId14"/>
    </p:embeddedFont>
    <p:embeddedFont>
      <p:font typeface="Robo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9" roundtripDataSignature="AMtx7mjXiCD3jLRHiss5/19rRdlei7xk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font" Target="fonts/Dosis-regular.fntdata"/><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Roboto-regular.fntdata"/><Relationship Id="rId14" Type="http://schemas.openxmlformats.org/officeDocument/2006/relationships/font" Target="fonts/Dosis-bold.fntdata"/><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slideMaster" Target="slideMasters/slideMaster2.xml"/><Relationship Id="rId19" Type="http://customschemas.google.com/relationships/presentationmetadata" Target="metadata"/><Relationship Id="rId6" Type="http://schemas.openxmlformats.org/officeDocument/2006/relationships/notesMaster" Target="notesMasters/notesMaster1.xml"/><Relationship Id="rId18"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d4d893eb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1d4d893eb4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d4d893eb4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1d4d893eb44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d4d893eb4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1d4d893eb44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5"/>
          <p:cNvSpPr txBox="1"/>
          <p:nvPr>
            <p:ph type="ctrTitle"/>
          </p:nvPr>
        </p:nvSpPr>
        <p:spPr>
          <a:xfrm>
            <a:off x="311705" y="744575"/>
            <a:ext cx="38523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3300"/>
              <a:buNone/>
              <a:defRPr b="1" sz="3300">
                <a:solidFill>
                  <a:schemeClr val="lt1"/>
                </a:solidFill>
              </a:defRPr>
            </a:lvl1pPr>
            <a:lvl2pPr lvl="1" algn="ctr">
              <a:lnSpc>
                <a:spcPct val="100000"/>
              </a:lnSpc>
              <a:spcBef>
                <a:spcPts val="0"/>
              </a:spcBef>
              <a:spcAft>
                <a:spcPts val="0"/>
              </a:spcAft>
              <a:buClr>
                <a:schemeClr val="lt1"/>
              </a:buClr>
              <a:buSzPts val="3300"/>
              <a:buNone/>
              <a:defRPr b="1" sz="3300">
                <a:solidFill>
                  <a:schemeClr val="lt1"/>
                </a:solidFill>
              </a:defRPr>
            </a:lvl2pPr>
            <a:lvl3pPr lvl="2" algn="ctr">
              <a:lnSpc>
                <a:spcPct val="100000"/>
              </a:lnSpc>
              <a:spcBef>
                <a:spcPts val="0"/>
              </a:spcBef>
              <a:spcAft>
                <a:spcPts val="0"/>
              </a:spcAft>
              <a:buClr>
                <a:schemeClr val="lt1"/>
              </a:buClr>
              <a:buSzPts val="3300"/>
              <a:buNone/>
              <a:defRPr b="1" sz="3300">
                <a:solidFill>
                  <a:schemeClr val="lt1"/>
                </a:solidFill>
              </a:defRPr>
            </a:lvl3pPr>
            <a:lvl4pPr lvl="3" algn="ctr">
              <a:lnSpc>
                <a:spcPct val="100000"/>
              </a:lnSpc>
              <a:spcBef>
                <a:spcPts val="0"/>
              </a:spcBef>
              <a:spcAft>
                <a:spcPts val="0"/>
              </a:spcAft>
              <a:buClr>
                <a:schemeClr val="lt1"/>
              </a:buClr>
              <a:buSzPts val="3300"/>
              <a:buNone/>
              <a:defRPr b="1" sz="3300">
                <a:solidFill>
                  <a:schemeClr val="lt1"/>
                </a:solidFill>
              </a:defRPr>
            </a:lvl4pPr>
            <a:lvl5pPr lvl="4" algn="ctr">
              <a:lnSpc>
                <a:spcPct val="100000"/>
              </a:lnSpc>
              <a:spcBef>
                <a:spcPts val="0"/>
              </a:spcBef>
              <a:spcAft>
                <a:spcPts val="0"/>
              </a:spcAft>
              <a:buClr>
                <a:schemeClr val="lt1"/>
              </a:buClr>
              <a:buSzPts val="3300"/>
              <a:buNone/>
              <a:defRPr b="1" sz="3300">
                <a:solidFill>
                  <a:schemeClr val="lt1"/>
                </a:solidFill>
              </a:defRPr>
            </a:lvl5pPr>
            <a:lvl6pPr lvl="5" algn="ctr">
              <a:lnSpc>
                <a:spcPct val="100000"/>
              </a:lnSpc>
              <a:spcBef>
                <a:spcPts val="0"/>
              </a:spcBef>
              <a:spcAft>
                <a:spcPts val="0"/>
              </a:spcAft>
              <a:buClr>
                <a:schemeClr val="lt1"/>
              </a:buClr>
              <a:buSzPts val="3300"/>
              <a:buNone/>
              <a:defRPr b="1" sz="3300">
                <a:solidFill>
                  <a:schemeClr val="lt1"/>
                </a:solidFill>
              </a:defRPr>
            </a:lvl6pPr>
            <a:lvl7pPr lvl="6" algn="ctr">
              <a:lnSpc>
                <a:spcPct val="100000"/>
              </a:lnSpc>
              <a:spcBef>
                <a:spcPts val="0"/>
              </a:spcBef>
              <a:spcAft>
                <a:spcPts val="0"/>
              </a:spcAft>
              <a:buClr>
                <a:schemeClr val="lt1"/>
              </a:buClr>
              <a:buSzPts val="3300"/>
              <a:buNone/>
              <a:defRPr b="1" sz="3300">
                <a:solidFill>
                  <a:schemeClr val="lt1"/>
                </a:solidFill>
              </a:defRPr>
            </a:lvl7pPr>
            <a:lvl8pPr lvl="7" algn="ctr">
              <a:lnSpc>
                <a:spcPct val="100000"/>
              </a:lnSpc>
              <a:spcBef>
                <a:spcPts val="0"/>
              </a:spcBef>
              <a:spcAft>
                <a:spcPts val="0"/>
              </a:spcAft>
              <a:buClr>
                <a:schemeClr val="lt1"/>
              </a:buClr>
              <a:buSzPts val="3300"/>
              <a:buNone/>
              <a:defRPr b="1" sz="3300">
                <a:solidFill>
                  <a:schemeClr val="lt1"/>
                </a:solidFill>
              </a:defRPr>
            </a:lvl8pPr>
            <a:lvl9pPr lvl="8" algn="ctr">
              <a:lnSpc>
                <a:spcPct val="100000"/>
              </a:lnSpc>
              <a:spcBef>
                <a:spcPts val="0"/>
              </a:spcBef>
              <a:spcAft>
                <a:spcPts val="0"/>
              </a:spcAft>
              <a:buClr>
                <a:schemeClr val="lt1"/>
              </a:buClr>
              <a:buSzPts val="3300"/>
              <a:buNone/>
              <a:defRPr b="1" sz="3300">
                <a:solidFill>
                  <a:schemeClr val="lt1"/>
                </a:solidFill>
              </a:defRPr>
            </a:lvl9pPr>
          </a:lstStyle>
          <a:p/>
        </p:txBody>
      </p:sp>
      <p:sp>
        <p:nvSpPr>
          <p:cNvPr id="11" name="Google Shape;11;p5"/>
          <p:cNvSpPr txBox="1"/>
          <p:nvPr>
            <p:ph idx="1" type="subTitle"/>
          </p:nvPr>
        </p:nvSpPr>
        <p:spPr>
          <a:xfrm>
            <a:off x="4980000" y="2834125"/>
            <a:ext cx="3852300" cy="17139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p:txBody>
      </p:sp>
      <p:sp>
        <p:nvSpPr>
          <p:cNvPr id="12" name="Google Shape;1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7" name="Google Shape;57;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0" name="Google Shape;60;p1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1" name="Google Shape;6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 name="Google Shape;68;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 name="Google Shape;6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6" name="Google Shape;7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5" name="Google Shape;8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8"/>
          <p:cNvSpPr txBox="1"/>
          <p:nvPr>
            <p:ph type="title"/>
          </p:nvPr>
        </p:nvSpPr>
        <p:spPr>
          <a:xfrm>
            <a:off x="311700" y="-12175"/>
            <a:ext cx="7632300" cy="572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2200"/>
              <a:buNone/>
              <a:defRPr sz="2200">
                <a:solidFill>
                  <a:schemeClr val="lt1"/>
                </a:solidFill>
              </a:defRPr>
            </a:lvl1pPr>
            <a:lvl2pPr lvl="1" algn="ctr">
              <a:lnSpc>
                <a:spcPct val="100000"/>
              </a:lnSpc>
              <a:spcBef>
                <a:spcPts val="0"/>
              </a:spcBef>
              <a:spcAft>
                <a:spcPts val="0"/>
              </a:spcAft>
              <a:buClr>
                <a:schemeClr val="lt1"/>
              </a:buClr>
              <a:buSzPts val="2200"/>
              <a:buNone/>
              <a:defRPr sz="2200">
                <a:solidFill>
                  <a:schemeClr val="lt1"/>
                </a:solidFill>
              </a:defRPr>
            </a:lvl2pPr>
            <a:lvl3pPr lvl="2" algn="ctr">
              <a:lnSpc>
                <a:spcPct val="100000"/>
              </a:lnSpc>
              <a:spcBef>
                <a:spcPts val="0"/>
              </a:spcBef>
              <a:spcAft>
                <a:spcPts val="0"/>
              </a:spcAft>
              <a:buClr>
                <a:schemeClr val="lt1"/>
              </a:buClr>
              <a:buSzPts val="2200"/>
              <a:buNone/>
              <a:defRPr sz="2200">
                <a:solidFill>
                  <a:schemeClr val="lt1"/>
                </a:solidFill>
              </a:defRPr>
            </a:lvl3pPr>
            <a:lvl4pPr lvl="3" algn="ctr">
              <a:lnSpc>
                <a:spcPct val="100000"/>
              </a:lnSpc>
              <a:spcBef>
                <a:spcPts val="0"/>
              </a:spcBef>
              <a:spcAft>
                <a:spcPts val="0"/>
              </a:spcAft>
              <a:buClr>
                <a:schemeClr val="lt1"/>
              </a:buClr>
              <a:buSzPts val="2200"/>
              <a:buNone/>
              <a:defRPr sz="2200">
                <a:solidFill>
                  <a:schemeClr val="lt1"/>
                </a:solidFill>
              </a:defRPr>
            </a:lvl4pPr>
            <a:lvl5pPr lvl="4" algn="ctr">
              <a:lnSpc>
                <a:spcPct val="100000"/>
              </a:lnSpc>
              <a:spcBef>
                <a:spcPts val="0"/>
              </a:spcBef>
              <a:spcAft>
                <a:spcPts val="0"/>
              </a:spcAft>
              <a:buClr>
                <a:schemeClr val="lt1"/>
              </a:buClr>
              <a:buSzPts val="2200"/>
              <a:buNone/>
              <a:defRPr sz="2200">
                <a:solidFill>
                  <a:schemeClr val="lt1"/>
                </a:solidFill>
              </a:defRPr>
            </a:lvl5pPr>
            <a:lvl6pPr lvl="5" algn="ctr">
              <a:lnSpc>
                <a:spcPct val="100000"/>
              </a:lnSpc>
              <a:spcBef>
                <a:spcPts val="0"/>
              </a:spcBef>
              <a:spcAft>
                <a:spcPts val="0"/>
              </a:spcAft>
              <a:buClr>
                <a:schemeClr val="lt1"/>
              </a:buClr>
              <a:buSzPts val="2200"/>
              <a:buNone/>
              <a:defRPr sz="2200">
                <a:solidFill>
                  <a:schemeClr val="lt1"/>
                </a:solidFill>
              </a:defRPr>
            </a:lvl6pPr>
            <a:lvl7pPr lvl="6" algn="ctr">
              <a:lnSpc>
                <a:spcPct val="100000"/>
              </a:lnSpc>
              <a:spcBef>
                <a:spcPts val="0"/>
              </a:spcBef>
              <a:spcAft>
                <a:spcPts val="0"/>
              </a:spcAft>
              <a:buClr>
                <a:schemeClr val="lt1"/>
              </a:buClr>
              <a:buSzPts val="2200"/>
              <a:buNone/>
              <a:defRPr sz="2200">
                <a:solidFill>
                  <a:schemeClr val="lt1"/>
                </a:solidFill>
              </a:defRPr>
            </a:lvl7pPr>
            <a:lvl8pPr lvl="7" algn="ctr">
              <a:lnSpc>
                <a:spcPct val="100000"/>
              </a:lnSpc>
              <a:spcBef>
                <a:spcPts val="0"/>
              </a:spcBef>
              <a:spcAft>
                <a:spcPts val="0"/>
              </a:spcAft>
              <a:buClr>
                <a:schemeClr val="lt1"/>
              </a:buClr>
              <a:buSzPts val="2200"/>
              <a:buNone/>
              <a:defRPr sz="2200">
                <a:solidFill>
                  <a:schemeClr val="lt1"/>
                </a:solidFill>
              </a:defRPr>
            </a:lvl8pPr>
            <a:lvl9pPr lvl="8" algn="ctr">
              <a:lnSpc>
                <a:spcPct val="100000"/>
              </a:lnSpc>
              <a:spcBef>
                <a:spcPts val="0"/>
              </a:spcBef>
              <a:spcAft>
                <a:spcPts val="0"/>
              </a:spcAft>
              <a:buClr>
                <a:schemeClr val="lt1"/>
              </a:buClr>
              <a:buSzPts val="2200"/>
              <a:buNone/>
              <a:defRPr sz="2200">
                <a:solidFill>
                  <a:schemeClr val="lt1"/>
                </a:solidFill>
              </a:defRPr>
            </a:lvl9pPr>
          </a:lstStyle>
          <a:p/>
        </p:txBody>
      </p:sp>
      <p:sp>
        <p:nvSpPr>
          <p:cNvPr id="15" name="Google Shape;15;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8" name="Google Shape;8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2" name="Google Shape;9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github.com/ferrysetefanus/Investigate-Hotel-Business-using-Data-Visualiza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hyperlink" Target="https://github.com/ferrysetefanus/Investigate-Hotel-Business-using-Data-Visualiza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hyperlink" Target="https://github.com/ferrysetefanus/Investigate-Hotel-Business-using-Data-Visualizati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hyperlink" Target="https://github.com/ferrysetefanus/Investigate-Hotel-Business-using-Data-Visualizatio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1"/>
          <p:cNvSpPr txBox="1"/>
          <p:nvPr>
            <p:ph type="ctrTitle"/>
          </p:nvPr>
        </p:nvSpPr>
        <p:spPr>
          <a:xfrm>
            <a:off x="311700" y="1161800"/>
            <a:ext cx="3736800" cy="2007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90"/>
              <a:buNone/>
            </a:pPr>
            <a:r>
              <a:rPr lang="en" sz="3180">
                <a:latin typeface="Dosis"/>
                <a:ea typeface="Dosis"/>
                <a:cs typeface="Dosis"/>
                <a:sym typeface="Dosis"/>
              </a:rPr>
              <a:t>Investigate Business Hotel using Data Visualization</a:t>
            </a:r>
            <a:endParaRPr sz="3180">
              <a:latin typeface="Dosis"/>
              <a:ea typeface="Dosis"/>
              <a:cs typeface="Dosis"/>
              <a:sym typeface="Dosis"/>
            </a:endParaRPr>
          </a:p>
          <a:p>
            <a:pPr indent="0" lvl="0" marL="0" rtl="0" algn="ctr">
              <a:lnSpc>
                <a:spcPct val="100000"/>
              </a:lnSpc>
              <a:spcBef>
                <a:spcPts val="0"/>
              </a:spcBef>
              <a:spcAft>
                <a:spcPts val="0"/>
              </a:spcAft>
              <a:buSzPts val="990"/>
              <a:buNone/>
            </a:pPr>
            <a:r>
              <a:t/>
            </a:r>
            <a:endParaRPr sz="3180">
              <a:latin typeface="Dosis"/>
              <a:ea typeface="Dosis"/>
              <a:cs typeface="Dosis"/>
              <a:sym typeface="Dosis"/>
            </a:endParaRPr>
          </a:p>
        </p:txBody>
      </p:sp>
      <p:sp>
        <p:nvSpPr>
          <p:cNvPr id="100" name="Google Shape;100;p1"/>
          <p:cNvSpPr txBox="1"/>
          <p:nvPr/>
        </p:nvSpPr>
        <p:spPr>
          <a:xfrm>
            <a:off x="5959950" y="908900"/>
            <a:ext cx="2402400" cy="792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Dosis"/>
                <a:ea typeface="Dosis"/>
                <a:cs typeface="Dosis"/>
                <a:sym typeface="Dosis"/>
              </a:rPr>
              <a:t>Created by: </a:t>
            </a:r>
            <a:endParaRPr b="1"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b="1" lang="en" sz="1200">
                <a:latin typeface="Dosis"/>
                <a:ea typeface="Dosis"/>
                <a:cs typeface="Dosis"/>
                <a:sym typeface="Dosis"/>
              </a:rPr>
              <a:t>Ferry Setefanus</a:t>
            </a:r>
            <a:endParaRPr b="1"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lang="en" sz="1200">
                <a:latin typeface="Dosis"/>
                <a:ea typeface="Dosis"/>
                <a:cs typeface="Dosis"/>
                <a:sym typeface="Dosis"/>
              </a:rPr>
              <a:t>ferrysetefanus@gmail.com</a:t>
            </a:r>
            <a:endParaRPr b="0"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lang="en" sz="1200">
                <a:latin typeface="Dosis"/>
                <a:ea typeface="Dosis"/>
                <a:cs typeface="Dosis"/>
                <a:sym typeface="Dosis"/>
              </a:rPr>
              <a:t>https://www.linkedin.com/in/ferry-setefanus-257098170/</a:t>
            </a:r>
            <a:endParaRPr b="0" i="0" sz="1200" u="none" cap="none" strike="noStrike">
              <a:solidFill>
                <a:srgbClr val="000000"/>
              </a:solidFill>
              <a:latin typeface="Dosis"/>
              <a:ea typeface="Dosis"/>
              <a:cs typeface="Dosis"/>
              <a:sym typeface="Dosis"/>
            </a:endParaRPr>
          </a:p>
        </p:txBody>
      </p:sp>
      <p:sp>
        <p:nvSpPr>
          <p:cNvPr id="101" name="Google Shape;101;p1"/>
          <p:cNvSpPr txBox="1"/>
          <p:nvPr>
            <p:ph idx="1" type="subTitle"/>
          </p:nvPr>
        </p:nvSpPr>
        <p:spPr>
          <a:xfrm>
            <a:off x="4665150" y="2202425"/>
            <a:ext cx="4167000" cy="22980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1200"/>
              </a:spcAft>
              <a:buSzPts val="1018"/>
              <a:buNone/>
            </a:pPr>
            <a:r>
              <a:rPr lang="en" sz="1050">
                <a:highlight>
                  <a:srgbClr val="FFFFFF"/>
                </a:highlight>
                <a:latin typeface="Roboto"/>
                <a:ea typeface="Roboto"/>
                <a:cs typeface="Roboto"/>
                <a:sym typeface="Roboto"/>
              </a:rPr>
              <a:t>Data Science enthusiast with a bachelor's degree in information systems at STMIK Pontianak. Passionate in data science, data analysis, machine learning and loves learning new things related to technology. Have experience in warehousing field for 4 years. Currently looking for an opportunity to work in the data field.</a:t>
            </a:r>
            <a:endParaRPr sz="2790"/>
          </a:p>
        </p:txBody>
      </p:sp>
      <p:pic>
        <p:nvPicPr>
          <p:cNvPr id="102" name="Google Shape;102;p1"/>
          <p:cNvPicPr preferRelativeResize="0"/>
          <p:nvPr/>
        </p:nvPicPr>
        <p:blipFill>
          <a:blip r:embed="rId4">
            <a:alphaModFix/>
          </a:blip>
          <a:stretch>
            <a:fillRect/>
          </a:stretch>
        </p:blipFill>
        <p:spPr>
          <a:xfrm>
            <a:off x="4665153" y="443225"/>
            <a:ext cx="1218599" cy="172394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txBox="1"/>
          <p:nvPr>
            <p:ph type="title"/>
          </p:nvPr>
        </p:nvSpPr>
        <p:spPr>
          <a:xfrm>
            <a:off x="0" y="-12175"/>
            <a:ext cx="79263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b="1" lang="en" sz="2220">
                <a:solidFill>
                  <a:schemeClr val="lt1"/>
                </a:solidFill>
                <a:latin typeface="Roboto"/>
                <a:ea typeface="Roboto"/>
                <a:cs typeface="Roboto"/>
                <a:sym typeface="Roboto"/>
              </a:rPr>
              <a:t>Overview</a:t>
            </a:r>
            <a:endParaRPr b="1" sz="2220">
              <a:solidFill>
                <a:schemeClr val="lt1"/>
              </a:solidFill>
              <a:latin typeface="Roboto"/>
              <a:ea typeface="Roboto"/>
              <a:cs typeface="Roboto"/>
              <a:sym typeface="Roboto"/>
            </a:endParaRPr>
          </a:p>
        </p:txBody>
      </p:sp>
      <p:sp>
        <p:nvSpPr>
          <p:cNvPr id="108" name="Google Shape;108;p2"/>
          <p:cNvSpPr txBox="1"/>
          <p:nvPr>
            <p:ph idx="1" type="body"/>
          </p:nvPr>
        </p:nvSpPr>
        <p:spPr>
          <a:xfrm>
            <a:off x="311700" y="1506875"/>
            <a:ext cx="8520600" cy="30621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800"/>
              <a:buNone/>
            </a:pPr>
            <a:r>
              <a:rPr lang="en" sz="2000">
                <a:solidFill>
                  <a:schemeClr val="dk1"/>
                </a:solidFill>
                <a:latin typeface="Dosis"/>
                <a:ea typeface="Dosis"/>
                <a:cs typeface="Dosis"/>
                <a:sym typeface="Dosis"/>
              </a:rPr>
              <a:t>“</a:t>
            </a:r>
            <a:r>
              <a:rPr lang="en" sz="2000">
                <a:solidFill>
                  <a:schemeClr val="dk1"/>
                </a:solidFill>
                <a:latin typeface="Dosis"/>
                <a:ea typeface="Dosis"/>
                <a:cs typeface="Dosis"/>
                <a:sym typeface="Dosis"/>
              </a:rPr>
              <a:t>It is very important for a company to always analyze its business performance. On this occasion, we will explore the business in the hospitality sector. The focus we are aiming for is to find out our customers' behavior in making hotel reservations, and its relationship to the hotel booking cancellation rate. The results of the insights we find will be presented in the form of data visualization to make it easier to understand and more persuasive. </a:t>
            </a:r>
            <a:r>
              <a:rPr lang="en" sz="2000">
                <a:solidFill>
                  <a:schemeClr val="dk1"/>
                </a:solidFill>
                <a:latin typeface="Dosis"/>
                <a:ea typeface="Dosis"/>
                <a:cs typeface="Dosis"/>
                <a:sym typeface="Dosis"/>
              </a:rPr>
              <a:t> ”</a:t>
            </a:r>
            <a:endParaRPr sz="200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
          <p:cNvSpPr txBox="1"/>
          <p:nvPr>
            <p:ph type="title"/>
          </p:nvPr>
        </p:nvSpPr>
        <p:spPr>
          <a:xfrm>
            <a:off x="0" y="-12175"/>
            <a:ext cx="78660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200"/>
              <a:buNone/>
            </a:pPr>
            <a:r>
              <a:rPr b="1" lang="en"/>
              <a:t>Data Preprocessing</a:t>
            </a:r>
            <a:endParaRPr b="1"/>
          </a:p>
        </p:txBody>
      </p:sp>
      <p:sp>
        <p:nvSpPr>
          <p:cNvPr id="114" name="Google Shape;114;p3"/>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lang="en" sz="1100"/>
              <a:t>For more details, you can check out the jupyter notebook </a:t>
            </a:r>
            <a:r>
              <a:rPr lang="en" sz="1100" u="sng">
                <a:solidFill>
                  <a:schemeClr val="hlink"/>
                </a:solidFill>
                <a:hlinkClick r:id="rId3"/>
              </a:rPr>
              <a:t>here</a:t>
            </a:r>
            <a:r>
              <a:rPr lang="en" sz="1100"/>
              <a:t>.</a:t>
            </a:r>
            <a:endParaRPr b="0" i="0" sz="1100" u="none" cap="none" strike="noStrike">
              <a:solidFill>
                <a:srgbClr val="000000"/>
              </a:solidFill>
              <a:latin typeface="Arial"/>
              <a:ea typeface="Arial"/>
              <a:cs typeface="Arial"/>
              <a:sym typeface="Arial"/>
            </a:endParaRPr>
          </a:p>
        </p:txBody>
      </p:sp>
      <p:sp>
        <p:nvSpPr>
          <p:cNvPr id="115" name="Google Shape;115;p3"/>
          <p:cNvSpPr/>
          <p:nvPr/>
        </p:nvSpPr>
        <p:spPr>
          <a:xfrm>
            <a:off x="186250" y="702025"/>
            <a:ext cx="2478600" cy="1089000"/>
          </a:xfrm>
          <a:prstGeom prst="flowChartAlternate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Handle Missing Values</a:t>
            </a:r>
            <a:endParaRPr>
              <a:solidFill>
                <a:schemeClr val="lt1"/>
              </a:solidFill>
            </a:endParaRPr>
          </a:p>
        </p:txBody>
      </p:sp>
      <p:sp>
        <p:nvSpPr>
          <p:cNvPr id="116" name="Google Shape;116;p3"/>
          <p:cNvSpPr txBox="1"/>
          <p:nvPr/>
        </p:nvSpPr>
        <p:spPr>
          <a:xfrm>
            <a:off x="2836800" y="702025"/>
            <a:ext cx="5817000" cy="342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There are several columns that have null values, namely </a:t>
            </a:r>
            <a:r>
              <a:rPr lang="en">
                <a:highlight>
                  <a:schemeClr val="accent6"/>
                </a:highlight>
              </a:rPr>
              <a:t>company</a:t>
            </a:r>
            <a:r>
              <a:rPr lang="en"/>
              <a:t>, </a:t>
            </a:r>
            <a:r>
              <a:rPr lang="en">
                <a:highlight>
                  <a:schemeClr val="accent6"/>
                </a:highlight>
              </a:rPr>
              <a:t>agent</a:t>
            </a:r>
            <a:r>
              <a:rPr lang="en"/>
              <a:t>, </a:t>
            </a:r>
            <a:r>
              <a:rPr lang="en">
                <a:highlight>
                  <a:schemeClr val="accent6"/>
                </a:highlight>
              </a:rPr>
              <a:t>city </a:t>
            </a:r>
            <a:r>
              <a:rPr lang="en"/>
              <a:t>and </a:t>
            </a:r>
            <a:r>
              <a:rPr lang="en">
                <a:highlight>
                  <a:schemeClr val="accent6"/>
                </a:highlight>
              </a:rPr>
              <a:t>children</a:t>
            </a:r>
            <a:r>
              <a:rPr lang="en"/>
              <a:t>. For the </a:t>
            </a:r>
            <a:r>
              <a:rPr lang="en">
                <a:highlight>
                  <a:schemeClr val="accent6"/>
                </a:highlight>
              </a:rPr>
              <a:t>company</a:t>
            </a:r>
            <a:r>
              <a:rPr lang="en"/>
              <a:t>, </a:t>
            </a:r>
            <a:r>
              <a:rPr lang="en">
                <a:highlight>
                  <a:schemeClr val="accent6"/>
                </a:highlight>
              </a:rPr>
              <a:t>agent </a:t>
            </a:r>
            <a:r>
              <a:rPr lang="en"/>
              <a:t>and </a:t>
            </a:r>
            <a:r>
              <a:rPr lang="en">
                <a:highlight>
                  <a:schemeClr val="accent6"/>
                </a:highlight>
              </a:rPr>
              <a:t>children </a:t>
            </a:r>
            <a:r>
              <a:rPr lang="en"/>
              <a:t>columns, the null value will be filled with 0 because some rows have NaN values that indicate unknown values, and for the </a:t>
            </a:r>
            <a:r>
              <a:rPr lang="en">
                <a:highlight>
                  <a:schemeClr val="accent6"/>
                </a:highlight>
              </a:rPr>
              <a:t>city </a:t>
            </a:r>
            <a:r>
              <a:rPr lang="en"/>
              <a:t>column, the null value will be filled with 'unknown'.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 </a:t>
            </a:r>
            <a:r>
              <a:rPr lang="en"/>
              <a:t>Replace the 'Undefined' value in </a:t>
            </a:r>
            <a:r>
              <a:rPr lang="en">
                <a:highlight>
                  <a:schemeClr val="accent6"/>
                </a:highlight>
              </a:rPr>
              <a:t>meal </a:t>
            </a:r>
            <a:r>
              <a:rPr lang="en"/>
              <a:t>column to 'No Meal'</a:t>
            </a:r>
            <a:endParaRPr/>
          </a:p>
          <a:p>
            <a:pPr indent="0" lvl="0" marL="0" rtl="0" algn="l">
              <a:spcBef>
                <a:spcPts val="0"/>
              </a:spcBef>
              <a:spcAft>
                <a:spcPts val="0"/>
              </a:spcAft>
              <a:buNone/>
            </a:pPr>
            <a:r>
              <a:rPr lang="en"/>
              <a:t>- Replace </a:t>
            </a:r>
            <a:r>
              <a:rPr lang="en">
                <a:highlight>
                  <a:schemeClr val="accent6"/>
                </a:highlight>
              </a:rPr>
              <a:t>'children'</a:t>
            </a:r>
            <a:r>
              <a:rPr lang="en"/>
              <a:t>, </a:t>
            </a:r>
            <a:r>
              <a:rPr lang="en">
                <a:highlight>
                  <a:schemeClr val="accent6"/>
                </a:highlight>
              </a:rPr>
              <a:t>'agent'</a:t>
            </a:r>
            <a:r>
              <a:rPr lang="en"/>
              <a:t>, </a:t>
            </a:r>
            <a:r>
              <a:rPr lang="en">
                <a:highlight>
                  <a:schemeClr val="accent6"/>
                </a:highlight>
              </a:rPr>
              <a:t>'company'</a:t>
            </a:r>
            <a:r>
              <a:rPr lang="en"/>
              <a:t>, </a:t>
            </a:r>
            <a:r>
              <a:rPr lang="en">
                <a:highlight>
                  <a:schemeClr val="accent6"/>
                </a:highlight>
              </a:rPr>
              <a:t>'days_in_waiting_list'</a:t>
            </a:r>
            <a:r>
              <a:rPr lang="en"/>
              <a:t>, </a:t>
            </a:r>
            <a:r>
              <a:rPr lang="en">
                <a:highlight>
                  <a:schemeClr val="accent6"/>
                </a:highlight>
              </a:rPr>
              <a:t>'required_car_parking_spaces'</a:t>
            </a:r>
            <a:r>
              <a:rPr lang="en"/>
              <a:t>, </a:t>
            </a:r>
            <a:r>
              <a:rPr lang="en">
                <a:highlight>
                  <a:schemeClr val="accent6"/>
                </a:highlight>
              </a:rPr>
              <a:t>'total_of_special_requests' </a:t>
            </a:r>
            <a:r>
              <a:rPr lang="en"/>
              <a:t>columns data type from float64 to int64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Drop data rows that have 0 total_guest and total_stay_duration values because it means the booking is invalid. </a:t>
            </a:r>
            <a:endParaRPr/>
          </a:p>
        </p:txBody>
      </p:sp>
      <p:sp>
        <p:nvSpPr>
          <p:cNvPr id="117" name="Google Shape;117;p3"/>
          <p:cNvSpPr/>
          <p:nvPr/>
        </p:nvSpPr>
        <p:spPr>
          <a:xfrm>
            <a:off x="186250" y="2027250"/>
            <a:ext cx="2478600" cy="1089000"/>
          </a:xfrm>
          <a:prstGeom prst="flowChartAlternate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Replace inappropriate values</a:t>
            </a:r>
            <a:endParaRPr>
              <a:solidFill>
                <a:schemeClr val="lt1"/>
              </a:solidFill>
            </a:endParaRPr>
          </a:p>
        </p:txBody>
      </p:sp>
      <p:sp>
        <p:nvSpPr>
          <p:cNvPr id="118" name="Google Shape;118;p3"/>
          <p:cNvSpPr/>
          <p:nvPr/>
        </p:nvSpPr>
        <p:spPr>
          <a:xfrm>
            <a:off x="186250" y="3352475"/>
            <a:ext cx="2478600" cy="1089000"/>
          </a:xfrm>
          <a:prstGeom prst="flowChartAlternate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Drop unnecessary data</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1d4d893eb44_0_0"/>
          <p:cNvSpPr txBox="1"/>
          <p:nvPr>
            <p:ph type="title"/>
          </p:nvPr>
        </p:nvSpPr>
        <p:spPr>
          <a:xfrm>
            <a:off x="0" y="37175"/>
            <a:ext cx="8180700" cy="52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1798">
                <a:latin typeface="Roboto"/>
                <a:ea typeface="Roboto"/>
                <a:cs typeface="Roboto"/>
                <a:sym typeface="Roboto"/>
              </a:rPr>
              <a:t>Monthly Hotel Booking Analysis Based on Hotel Type</a:t>
            </a:r>
            <a:endParaRPr sz="1798">
              <a:solidFill>
                <a:schemeClr val="lt1"/>
              </a:solidFill>
              <a:latin typeface="Roboto"/>
              <a:ea typeface="Roboto"/>
              <a:cs typeface="Roboto"/>
              <a:sym typeface="Roboto"/>
            </a:endParaRPr>
          </a:p>
        </p:txBody>
      </p:sp>
      <p:pic>
        <p:nvPicPr>
          <p:cNvPr id="124" name="Google Shape;124;g1d4d893eb44_0_0"/>
          <p:cNvPicPr preferRelativeResize="0"/>
          <p:nvPr/>
        </p:nvPicPr>
        <p:blipFill>
          <a:blip r:embed="rId3">
            <a:alphaModFix/>
          </a:blip>
          <a:stretch>
            <a:fillRect/>
          </a:stretch>
        </p:blipFill>
        <p:spPr>
          <a:xfrm>
            <a:off x="728212" y="560375"/>
            <a:ext cx="7555323" cy="3021400"/>
          </a:xfrm>
          <a:prstGeom prst="rect">
            <a:avLst/>
          </a:prstGeom>
          <a:noFill/>
          <a:ln>
            <a:noFill/>
          </a:ln>
        </p:spPr>
      </p:pic>
      <p:sp>
        <p:nvSpPr>
          <p:cNvPr id="125" name="Google Shape;125;g1d4d893eb44_0_0"/>
          <p:cNvSpPr txBox="1"/>
          <p:nvPr/>
        </p:nvSpPr>
        <p:spPr>
          <a:xfrm>
            <a:off x="143275" y="3450300"/>
            <a:ext cx="9000600" cy="1816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 </a:t>
            </a:r>
            <a:r>
              <a:rPr lang="en" sz="1200"/>
              <a:t>June, July, and August are the peak months for hotel bookings.</a:t>
            </a:r>
            <a:endParaRPr sz="1200"/>
          </a:p>
          <a:p>
            <a:pPr indent="0" lvl="0" marL="0" rtl="0" algn="just">
              <a:spcBef>
                <a:spcPts val="0"/>
              </a:spcBef>
              <a:spcAft>
                <a:spcPts val="0"/>
              </a:spcAft>
              <a:buNone/>
            </a:pPr>
            <a:r>
              <a:rPr lang="en" sz="1200"/>
              <a:t>- These two types of hotels reached the highest bookings in July for city hotels at 11.18% (4092 bookings) and in June for resort hotels at 9.63% (1760 bookings). this can occur due to the holiday season for schools.</a:t>
            </a:r>
            <a:endParaRPr sz="1200"/>
          </a:p>
          <a:p>
            <a:pPr indent="0" lvl="0" marL="0" rtl="0" algn="just">
              <a:spcBef>
                <a:spcPts val="0"/>
              </a:spcBef>
              <a:spcAft>
                <a:spcPts val="0"/>
              </a:spcAft>
              <a:buNone/>
            </a:pPr>
            <a:r>
              <a:rPr lang="en" sz="1200"/>
              <a:t>- An increase in hotel booking trend also occurred in December, which amounted to 10.32% (3777 bookings) for city hotels and 9.61% for hotel resorts (1755 bookings). This can occur due to the Christmas and New Year holidays.</a:t>
            </a:r>
            <a:r>
              <a:rPr lang="en"/>
              <a:t>	</a:t>
            </a:r>
            <a:endParaRPr/>
          </a:p>
          <a:p>
            <a:pPr indent="0" lvl="0" marL="0" rtl="0" algn="just">
              <a:spcBef>
                <a:spcPts val="0"/>
              </a:spcBef>
              <a:spcAft>
                <a:spcPts val="0"/>
              </a:spcAft>
              <a:buNone/>
            </a:pPr>
            <a:r>
              <a:t/>
            </a:r>
            <a:endParaRPr/>
          </a:p>
          <a:p>
            <a:pPr indent="457200" lvl="0" marL="3200400" rtl="0" algn="just">
              <a:spcBef>
                <a:spcPts val="0"/>
              </a:spcBef>
              <a:spcAft>
                <a:spcPts val="0"/>
              </a:spcAft>
              <a:buNone/>
            </a:pPr>
            <a:r>
              <a:rPr lang="en"/>
              <a:t>														</a:t>
            </a:r>
            <a:r>
              <a:rPr lang="en" sz="1100">
                <a:solidFill>
                  <a:schemeClr val="dk1"/>
                </a:solidFill>
              </a:rPr>
              <a:t>For more details, you can check out the jupyter notebook </a:t>
            </a:r>
            <a:r>
              <a:rPr lang="en" sz="1100" u="sng">
                <a:solidFill>
                  <a:schemeClr val="accent5"/>
                </a:solidFill>
                <a:hlinkClick r:id="rId4">
                  <a:extLst>
                    <a:ext uri="{A12FA001-AC4F-418D-AE19-62706E023703}">
                      <ahyp:hlinkClr val="tx"/>
                    </a:ext>
                  </a:extLst>
                </a:hlinkClick>
              </a:rPr>
              <a:t>here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1d4d893eb44_0_51"/>
          <p:cNvSpPr txBox="1"/>
          <p:nvPr>
            <p:ph type="title"/>
          </p:nvPr>
        </p:nvSpPr>
        <p:spPr>
          <a:xfrm>
            <a:off x="0" y="-14775"/>
            <a:ext cx="8180700" cy="52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1798">
                <a:latin typeface="Roboto"/>
                <a:ea typeface="Roboto"/>
                <a:cs typeface="Roboto"/>
                <a:sym typeface="Roboto"/>
              </a:rPr>
              <a:t>Impact Analysis of Stay Duration on Hotel Bookings Cancellation Rates</a:t>
            </a:r>
            <a:endParaRPr b="1" sz="1798">
              <a:solidFill>
                <a:schemeClr val="lt1"/>
              </a:solidFill>
              <a:latin typeface="Roboto"/>
              <a:ea typeface="Roboto"/>
              <a:cs typeface="Roboto"/>
              <a:sym typeface="Roboto"/>
            </a:endParaRPr>
          </a:p>
        </p:txBody>
      </p:sp>
      <p:pic>
        <p:nvPicPr>
          <p:cNvPr id="131" name="Google Shape;131;g1d4d893eb44_0_51"/>
          <p:cNvPicPr preferRelativeResize="0"/>
          <p:nvPr/>
        </p:nvPicPr>
        <p:blipFill>
          <a:blip r:embed="rId3">
            <a:alphaModFix/>
          </a:blip>
          <a:stretch>
            <a:fillRect/>
          </a:stretch>
        </p:blipFill>
        <p:spPr>
          <a:xfrm>
            <a:off x="2026125" y="508425"/>
            <a:ext cx="5091750" cy="3055050"/>
          </a:xfrm>
          <a:prstGeom prst="rect">
            <a:avLst/>
          </a:prstGeom>
          <a:noFill/>
          <a:ln>
            <a:noFill/>
          </a:ln>
        </p:spPr>
      </p:pic>
      <p:sp>
        <p:nvSpPr>
          <p:cNvPr id="132" name="Google Shape;132;g1d4d893eb44_0_51"/>
          <p:cNvSpPr txBox="1"/>
          <p:nvPr/>
        </p:nvSpPr>
        <p:spPr>
          <a:xfrm>
            <a:off x="143275" y="3450300"/>
            <a:ext cx="9000600" cy="178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 </a:t>
            </a:r>
            <a:r>
              <a:rPr lang="en" sz="1200"/>
              <a:t>There is a positive correlation between the booking cancellation ratio and the duration of stay for each hotel type. The longer the duration of stay, the higher the booking cancellation ratio.</a:t>
            </a:r>
            <a:endParaRPr sz="1200"/>
          </a:p>
          <a:p>
            <a:pPr indent="0" lvl="0" marL="0" rtl="0" algn="just">
              <a:spcBef>
                <a:spcPts val="0"/>
              </a:spcBef>
              <a:spcAft>
                <a:spcPts val="0"/>
              </a:spcAft>
              <a:buNone/>
            </a:pPr>
            <a:r>
              <a:rPr lang="en" sz="1200"/>
              <a:t>- The most canceled duration of stay for city hotels occurs at the duration of 4 weeks (87.23%). While the most canceled duration of stay for resort hotels occurs in the duration of 3 weeks (46.75%).</a:t>
            </a:r>
            <a:endParaRPr/>
          </a:p>
          <a:p>
            <a:pPr indent="0" lvl="0" marL="0" rtl="0" algn="just">
              <a:spcBef>
                <a:spcPts val="0"/>
              </a:spcBef>
              <a:spcAft>
                <a:spcPts val="0"/>
              </a:spcAft>
              <a:buNone/>
            </a:pPr>
            <a:r>
              <a:rPr lang="en"/>
              <a:t>- </a:t>
            </a:r>
            <a:r>
              <a:rPr lang="en" sz="1200"/>
              <a:t>There are several possibilities as to why this might happen. Some examples include sudden emergencies that have to be canceled, vacation plans that have changed, or purely human errors.</a:t>
            </a:r>
            <a:endParaRPr sz="1200"/>
          </a:p>
          <a:p>
            <a:pPr indent="457200" lvl="0" marL="3200400" rtl="0" algn="just">
              <a:spcBef>
                <a:spcPts val="0"/>
              </a:spcBef>
              <a:spcAft>
                <a:spcPts val="0"/>
              </a:spcAft>
              <a:buNone/>
            </a:pPr>
            <a:r>
              <a:rPr lang="en"/>
              <a:t>														</a:t>
            </a:r>
            <a:r>
              <a:rPr lang="en" sz="1100">
                <a:solidFill>
                  <a:srgbClr val="000000"/>
                </a:solidFill>
              </a:rPr>
              <a:t>For more details, you can check out the jupyter notebook </a:t>
            </a:r>
            <a:r>
              <a:rPr lang="en" sz="1100" u="sng">
                <a:solidFill>
                  <a:srgbClr val="0097A7"/>
                </a:solidFill>
                <a:hlinkClick r:id="rId4">
                  <a:extLst>
                    <a:ext uri="{A12FA001-AC4F-418D-AE19-62706E023703}">
                      <ahyp:hlinkClr val="tx"/>
                    </a:ext>
                  </a:extLst>
                </a:hlinkClick>
              </a:rPr>
              <a:t>here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1d4d893eb44_0_102"/>
          <p:cNvSpPr txBox="1"/>
          <p:nvPr>
            <p:ph type="title"/>
          </p:nvPr>
        </p:nvSpPr>
        <p:spPr>
          <a:xfrm>
            <a:off x="0" y="57300"/>
            <a:ext cx="8180700" cy="523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1798">
                <a:latin typeface="Roboto"/>
                <a:ea typeface="Roboto"/>
                <a:cs typeface="Roboto"/>
                <a:sym typeface="Roboto"/>
              </a:rPr>
              <a:t>Impact Analysis of Lead Time on Hotel Bookings Cancellation Rate</a:t>
            </a:r>
            <a:endParaRPr sz="1798">
              <a:solidFill>
                <a:schemeClr val="lt1"/>
              </a:solidFill>
              <a:latin typeface="Roboto"/>
              <a:ea typeface="Roboto"/>
              <a:cs typeface="Roboto"/>
              <a:sym typeface="Roboto"/>
            </a:endParaRPr>
          </a:p>
        </p:txBody>
      </p:sp>
      <p:pic>
        <p:nvPicPr>
          <p:cNvPr id="138" name="Google Shape;138;g1d4d893eb44_0_102"/>
          <p:cNvPicPr preferRelativeResize="0"/>
          <p:nvPr/>
        </p:nvPicPr>
        <p:blipFill>
          <a:blip r:embed="rId3">
            <a:alphaModFix/>
          </a:blip>
          <a:stretch>
            <a:fillRect/>
          </a:stretch>
        </p:blipFill>
        <p:spPr>
          <a:xfrm>
            <a:off x="2063663" y="580500"/>
            <a:ext cx="5016675" cy="3009975"/>
          </a:xfrm>
          <a:prstGeom prst="rect">
            <a:avLst/>
          </a:prstGeom>
          <a:noFill/>
          <a:ln>
            <a:noFill/>
          </a:ln>
        </p:spPr>
      </p:pic>
      <p:sp>
        <p:nvSpPr>
          <p:cNvPr id="139" name="Google Shape;139;g1d4d893eb44_0_102"/>
          <p:cNvSpPr txBox="1"/>
          <p:nvPr/>
        </p:nvSpPr>
        <p:spPr>
          <a:xfrm>
            <a:off x="143400" y="3436025"/>
            <a:ext cx="9000600" cy="1600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 </a:t>
            </a:r>
            <a:r>
              <a:rPr lang="en" sz="1200"/>
              <a:t>Both types of hotels have the lowest cancellation rate at a lead time of 1 month (city hotel =22.47%, resort hotel = 13.11%)</a:t>
            </a:r>
            <a:endParaRPr sz="1200"/>
          </a:p>
          <a:p>
            <a:pPr indent="0" lvl="0" marL="0" rtl="0" algn="just">
              <a:spcBef>
                <a:spcPts val="0"/>
              </a:spcBef>
              <a:spcAft>
                <a:spcPts val="0"/>
              </a:spcAft>
              <a:buNone/>
            </a:pPr>
            <a:r>
              <a:rPr lang="en" sz="1200"/>
              <a:t>- Both types of hotel also have the highest cancellation rate at a lead time of 11-12 months (city hotel = 78.11%, resort hotel = 45.48%).</a:t>
            </a:r>
            <a:endParaRPr/>
          </a:p>
          <a:p>
            <a:pPr indent="0" lvl="0" marL="0" rtl="0" algn="just">
              <a:spcBef>
                <a:spcPts val="0"/>
              </a:spcBef>
              <a:spcAft>
                <a:spcPts val="0"/>
              </a:spcAft>
              <a:buNone/>
            </a:pPr>
            <a:r>
              <a:rPr lang="en"/>
              <a:t>- </a:t>
            </a:r>
            <a:r>
              <a:rPr lang="en" sz="1200"/>
              <a:t>Significant growth in cancelation rate occurs when the lead time passes 1 month.</a:t>
            </a:r>
            <a:endParaRPr sz="1200"/>
          </a:p>
          <a:p>
            <a:pPr indent="0" lvl="0" marL="0" rtl="0" algn="just">
              <a:spcBef>
                <a:spcPts val="0"/>
              </a:spcBef>
              <a:spcAft>
                <a:spcPts val="0"/>
              </a:spcAft>
              <a:buNone/>
            </a:pPr>
            <a:r>
              <a:rPr lang="en" sz="1200"/>
              <a:t>- This growth can happen because there are initially many vacation plans that have not been thought of, but with the length of the lead time, there are more possible vacation plans that could cause the original plan to shift and have an impact on hotel bookings. </a:t>
            </a:r>
            <a:endParaRPr sz="1200"/>
          </a:p>
          <a:p>
            <a:pPr indent="457200" lvl="0" marL="3200400" rtl="0" algn="just">
              <a:spcBef>
                <a:spcPts val="0"/>
              </a:spcBef>
              <a:spcAft>
                <a:spcPts val="0"/>
              </a:spcAft>
              <a:buNone/>
            </a:pPr>
            <a:r>
              <a:rPr lang="en"/>
              <a:t>														</a:t>
            </a:r>
            <a:r>
              <a:rPr lang="en" sz="1100">
                <a:solidFill>
                  <a:srgbClr val="000000"/>
                </a:solidFill>
              </a:rPr>
              <a:t>For more details, you can check out the jupyter notebook </a:t>
            </a:r>
            <a:r>
              <a:rPr lang="en" sz="1100" u="sng">
                <a:solidFill>
                  <a:srgbClr val="0097A7"/>
                </a:solidFill>
                <a:hlinkClick r:id="rId4">
                  <a:extLst>
                    <a:ext uri="{A12FA001-AC4F-418D-AE19-62706E023703}">
                      <ahyp:hlinkClr val="tx"/>
                    </a:ext>
                  </a:extLst>
                </a:hlinkClick>
              </a:rPr>
              <a:t>here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